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72" r:id="rId7"/>
    <p:sldId id="264" r:id="rId8"/>
    <p:sldId id="273" r:id="rId9"/>
    <p:sldId id="274" r:id="rId10"/>
    <p:sldId id="275" r:id="rId11"/>
    <p:sldId id="267" r:id="rId12"/>
    <p:sldId id="276" r:id="rId13"/>
    <p:sldId id="268" r:id="rId14"/>
  </p:sldIdLst>
  <p:sldSz cx="18288000" cy="10287000"/>
  <p:notesSz cx="6858000" cy="9144000"/>
  <p:embeddedFontLst>
    <p:embeddedFont>
      <p:font typeface="Aileron Heavy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Bold" panose="020B0803050203000203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442" autoAdjust="0"/>
  </p:normalViewPr>
  <p:slideViewPr>
    <p:cSldViewPr>
      <p:cViewPr varScale="1">
        <p:scale>
          <a:sx n="47" d="100"/>
          <a:sy n="47" d="100"/>
        </p:scale>
        <p:origin x="705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04:37:31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4819 5 24575,'-142'-1'0,"-165"3"0,245 2 0,1 2 0,-107 26 0,140-23 0,-1 1 0,-39 20 0,31-13 0,-38 13 0,35-18 0,-152 53 0,-124 29 0,267-81 0,-174 58 0,32 12 0,7 17 0,48-9 0,41-25 0,-154 105 0,91-60 0,99-69 0,1 2 0,3 3 0,1 2 0,-62 76 0,35-19 0,50-63 0,-2 0 0,-40 39 0,37-47 0,2 1 0,-43 59 0,62-74 0,-1-1 0,-28 26 0,-46 31 0,80-67 0,-1 0 0,1 0 0,0 1 0,1 1 0,-8 12 0,-32 65 0,42-76 0,-52 115 0,39-80 0,-2-1 0,-46 71 0,-40 19 0,21-29 0,17-7 0,5 3 0,-72 152 0,111-192 0,-34 120 0,56-171 0,-18 68 0,-20 146 0,29-136 0,-4 0 0,-45 144 0,42-176 0,3 1 0,2 1 0,-8 77 0,16-56 0,-10 80 0,-13 189 0,27 1 0,3-325 0,2-1 0,6 38 0,-6-54 0,0 0 0,1 0 0,1-1 0,-1 1 0,2-1 0,-1 0 0,1 0 0,1-1 0,8 12 0,64 62 0,4 7 0,-40-34 0,23 28 0,10 12 0,-44-54 0,2 0 0,48 44 0,-44-53 0,1-2 0,1-1 0,2-2 0,51 25 0,-11-10 0,89 33 0,-53-32 0,124 44 0,-102-49 0,20 7 0,134 48 0,-74-40-1196,348 38-1,39-58 188,7-33 2994,-69 0-568,-501-2-1417,-1-1 0,-1-2 0,1-3 0,51-14 0,156-65 0,-244 86 0,38-16 0,191-68 0,-207 76 0,204-70 0,-2-21 0,36-48 0,-186 102 0,58-36 0,134-104 0,-226 148 0,-1-1 0,-2-3 0,-2-1 0,-2-2 0,-1-2 0,-3-1 0,34-65 0,12-35 0,36-66 0,3 16 0,-54 92 0,-24 38 0,56-136 0,-79 157 0,-2-1 0,-2-1 0,-2 0 0,6-61 0,-5-156 0,-17-3 0,1 161 0,-5-496 0,3 508 0,-22-126 0,-36-91 0,-62-151 0,91 369 0,-59-116 0,86 195 0,-110-211 0,89 176 0,-177-291 0,57 99 0,123 201 0,-2 1 0,-2 1 0,-1 1 0,-2 2 0,-1 1 0,-53-43 0,-166-133 0,227 192 0,-1 0 0,0 2 0,-45-23 0,-91-32 0,-19-10 0,136 59 0,-2 1 0,-66-20 0,82 33 0,0 2 0,-1 2 0,0 1 0,-64-3 0,-171 13 0,253-5-341,-1 1 0,1 1-1,-23 5 1,0 4-6485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04:37:46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2726 107 24575,'-38'-15'0,"23"9"0,1 0 0,-17-3 0,-7 3 0,-1 1 0,-40 1 0,34 2 0,-49-8 0,20-5 0,28 5 0,0 2 0,-48-2 0,-160 9 0,112 3 0,122-1 0,0 2 0,-1 0 0,1 1 0,1 0 0,-39 16 0,37-13 0,-72 17 0,11-4 0,70-16 0,1 0 0,-1 1 0,1 0 0,-18 13 0,-162 121 0,154-110 0,-73 41 0,76-48 0,1 2 0,-39 37 0,21-18 0,-7 11 0,-11 8 0,29-28 0,-40 43 0,27-25 0,-120 126 0,150-149 0,0 0 0,2 2 0,2 0 0,-29 62 0,28-42 0,2 1 0,-18 87 0,21-55 0,-4 86 0,14 165 0,7-210 0,-1 306 0,0-399 0,1-1 0,2 1 0,1-1 0,2 0 0,11 35 0,65 142 0,-66-170 0,4 8 0,47 73 0,43 37 0,272 320 0,-345-437 0,3-2 0,0-2 0,3-1 0,56 33 0,92 40 0,-125-71 0,-52-28 0,1 0 0,0-1 0,1 0 0,-1-2 0,1 0 0,0 0 0,19 1 0,183 4 0,-42-4 0,451 9 0,-591-15 0,14-1 0,-1-3 0,99-20 0,-67 4 0,80-33 0,-99 28 0,0-3 0,-1-3 0,62-43 0,-39 16 0,107-95 0,-145 109 0,55-66 0,31-57 0,-29 36 0,-81 103 0,172-227 0,-178 226 0,-1-1 0,13-35 0,15-31 0,-30 67 0,-1-2 0,-1 0 0,11-46 0,-9 28 0,-7 31 0,1 0 0,0 0 0,20-32 0,-15 29 0,17-37 0,-22 34 0,0 0 0,-2-1 0,-1 1 0,0-2 0,0-25 0,-2-131 0,-4 167 0,0-23 0,-1 0 0,-2 0 0,-2 1 0,-1-1 0,-3 1 0,0 0 0,-3 1 0,0 1 0,-25-44 0,-10-11 0,-5-10 0,-68-96 0,107 178 0,0 2 0,-1 0 0,-1 0 0,-29-22 0,-79-46 0,-10-7 0,37 4 0,-16-13 0,56 55 0,2-2 0,-57-65 0,96 94 0,-1 1 0,0 1 0,-1 0 0,0 2 0,-2 0 0,1 1 0,-2 1 0,-27-12 0,19 10 0,-47-30 0,49 26 0,-58-26 0,56 33 0,1 1 0,-1 2 0,-1 0 0,0 2 0,0 1 0,-42-1 0,34 6-1365,5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FAFE4-1A60-4CC3-9DCF-12899D50BC85}" type="datetimeFigureOut">
              <a:rPr lang="en-US" smtClean="0"/>
              <a:t>12-Apr-22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CF728-B4E7-44A6-8D93-D9BB282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2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Make it personal -&gt; personalization -&gt; increase </a:t>
            </a:r>
            <a:r>
              <a:rPr lang="en-US" b="1" dirty="0" err="1"/>
              <a:t>rentention</a:t>
            </a:r>
            <a:endParaRPr lang="en-US" b="1" dirty="0"/>
          </a:p>
          <a:p>
            <a:r>
              <a:rPr lang="en-US" dirty="0"/>
              <a:t> treat them as an individual and make them feel valued</a:t>
            </a:r>
          </a:p>
          <a:p>
            <a:r>
              <a:rPr lang="en-US" dirty="0"/>
              <a:t>Offer personal discount </a:t>
            </a:r>
          </a:p>
          <a:p>
            <a:r>
              <a:rPr lang="en-US" dirty="0"/>
              <a:t>remember customer history: showcase list of recommendation -&gt; </a:t>
            </a:r>
            <a:r>
              <a:rPr lang="en-US" dirty="0" err="1"/>
              <a:t>upsel</a:t>
            </a:r>
            <a:r>
              <a:rPr lang="en-US" dirty="0"/>
              <a:t> and </a:t>
            </a:r>
            <a:r>
              <a:rPr lang="en-US" dirty="0" err="1"/>
              <a:t>crossell</a:t>
            </a:r>
            <a:endParaRPr lang="en-US" dirty="0"/>
          </a:p>
          <a:p>
            <a:r>
              <a:rPr lang="en-US" dirty="0"/>
              <a:t>Personalized email</a:t>
            </a:r>
          </a:p>
          <a:p>
            <a:endParaRPr lang="en-US" dirty="0"/>
          </a:p>
          <a:p>
            <a:r>
              <a:rPr lang="en-US" b="1" dirty="0"/>
              <a:t>2. Reduced abandoned carts</a:t>
            </a:r>
          </a:p>
          <a:p>
            <a:r>
              <a:rPr lang="en-US" dirty="0"/>
              <a:t>-&gt; learn what are the obstacles for them not to buy </a:t>
            </a:r>
          </a:p>
          <a:p>
            <a:r>
              <a:rPr lang="en-US" dirty="0"/>
              <a:t>-&gt; adjust marketing strategy: discount on weekday, from 11pm – 2pm to push sale.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8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9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8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Where are our customers from 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UK order 356,728 orders in 401,604 orders in total, in 37 countries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rest countries: potential, especially Ireland and Netherlands, there are 2 customers with top 2 orders and highest spending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How much did they buy in average?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On average, UK bring less revenue: roughly 19 pound. While other countries bring roughly 34 pound per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3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5 in 4380 customers, counted nearly 12% our sales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data for 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5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data for 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2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3896 items, these are top 3 items: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How much revenue they bring 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Holder: 15.3 * 2058 = 93767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err="1"/>
              <a:t>Cakestand</a:t>
            </a:r>
            <a:r>
              <a:rPr lang="en-US" dirty="0"/>
              <a:t> = 132567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err="1"/>
              <a:t>Retrospot</a:t>
            </a:r>
            <a:r>
              <a:rPr lang="en-US" dirty="0"/>
              <a:t> = 83,056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=&gt; Nearly 310k Pound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=&gt; Counted nearly 4% in total revenue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But why they are our cash cow ? =&gt; Re-ordered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7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Make it personal -&gt; personalization -&gt; increase </a:t>
            </a:r>
            <a:r>
              <a:rPr lang="en-US" b="1" dirty="0" err="1"/>
              <a:t>rentention</a:t>
            </a:r>
            <a:endParaRPr lang="en-US" b="1" dirty="0"/>
          </a:p>
          <a:p>
            <a:r>
              <a:rPr lang="en-US" dirty="0"/>
              <a:t> treat them as an individual and make them feel valued</a:t>
            </a:r>
          </a:p>
          <a:p>
            <a:r>
              <a:rPr lang="en-US" dirty="0"/>
              <a:t>Offer personal discount </a:t>
            </a:r>
          </a:p>
          <a:p>
            <a:r>
              <a:rPr lang="en-US" dirty="0"/>
              <a:t>remember customer history: showcase list of recommendation -&gt; </a:t>
            </a:r>
            <a:r>
              <a:rPr lang="en-US" dirty="0" err="1"/>
              <a:t>upsel</a:t>
            </a:r>
            <a:r>
              <a:rPr lang="en-US" dirty="0"/>
              <a:t> and </a:t>
            </a:r>
            <a:r>
              <a:rPr lang="en-US" dirty="0" err="1"/>
              <a:t>crossell</a:t>
            </a:r>
            <a:endParaRPr lang="en-US" dirty="0"/>
          </a:p>
          <a:p>
            <a:r>
              <a:rPr lang="en-US" dirty="0"/>
              <a:t>Personalized email</a:t>
            </a:r>
          </a:p>
          <a:p>
            <a:endParaRPr lang="en-US" dirty="0"/>
          </a:p>
          <a:p>
            <a:r>
              <a:rPr lang="en-US" b="1" dirty="0"/>
              <a:t>2. Reduced abandoned carts</a:t>
            </a:r>
          </a:p>
          <a:p>
            <a:r>
              <a:rPr lang="en-US" dirty="0"/>
              <a:t>-&gt; learn what are the obstacles for them not to buy </a:t>
            </a:r>
          </a:p>
          <a:p>
            <a:r>
              <a:rPr lang="en-US" dirty="0"/>
              <a:t>-&gt; adjust marketing strategy: discount on weekday, from 11pm – 2pm to push sale.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CF728-B4E7-44A6-8D93-D9BB282A5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6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500" b="1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78061" y="4306672"/>
            <a:ext cx="4426562" cy="442656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850931" y="393694"/>
            <a:ext cx="4426562" cy="442656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9142" y="6519953"/>
            <a:ext cx="4426580" cy="44265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746627" y="3789289"/>
            <a:ext cx="12794746" cy="3879255"/>
            <a:chOff x="0" y="371475"/>
            <a:chExt cx="17059662" cy="51723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71475"/>
              <a:ext cx="17059662" cy="374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00"/>
                </a:lnSpc>
              </a:pPr>
              <a:r>
                <a:rPr lang="en-US" sz="12386" spc="-371" dirty="0">
                  <a:solidFill>
                    <a:srgbClr val="1B1B1B"/>
                  </a:solidFill>
                  <a:latin typeface="Aileron Heavy"/>
                </a:rPr>
                <a:t>BUSINESS</a:t>
              </a:r>
            </a:p>
            <a:p>
              <a:pPr algn="ctr">
                <a:lnSpc>
                  <a:spcPts val="10900"/>
                </a:lnSpc>
              </a:pPr>
              <a:r>
                <a:rPr lang="en-US" sz="12386" spc="-371" dirty="0">
                  <a:solidFill>
                    <a:srgbClr val="1B1B1B"/>
                  </a:solidFill>
                  <a:latin typeface="Aileron Heavy"/>
                </a:rPr>
                <a:t> REPORT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202669" y="4974643"/>
              <a:ext cx="8654324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>
                  <a:solidFill>
                    <a:srgbClr val="1B1B1B"/>
                  </a:solidFill>
                  <a:latin typeface="IBM Plex Sans Bold"/>
                </a:rPr>
                <a:t>by Minh Tri Doan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1"/>
          <p:cNvSpPr txBox="1"/>
          <p:nvPr/>
        </p:nvSpPr>
        <p:spPr>
          <a:xfrm>
            <a:off x="1028700" y="1021556"/>
            <a:ext cx="9639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1B1B1B"/>
                </a:solidFill>
                <a:latin typeface="Aileron Heavy"/>
              </a:rPr>
              <a:t>Which products ?</a:t>
            </a:r>
            <a:endParaRPr lang="en-US" sz="8000" u="none" dirty="0">
              <a:solidFill>
                <a:srgbClr val="1B1B1B"/>
              </a:solidFill>
              <a:latin typeface="Aileron Heavy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E41468A-5268-4C92-8884-F57D76A7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2705100"/>
            <a:ext cx="9012117" cy="561022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0D861D6-D976-4BAB-83E9-8DE916C40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933700"/>
            <a:ext cx="85344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50706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1B1B"/>
                </a:solidFill>
                <a:latin typeface="Aileron Heavy"/>
              </a:rPr>
              <a:t>Ac</a:t>
            </a:r>
            <a:r>
              <a:rPr lang="en-US" sz="8000" dirty="0">
                <a:solidFill>
                  <a:srgbClr val="1B1B1B"/>
                </a:solidFill>
                <a:latin typeface="Aileron Heavy"/>
              </a:rPr>
              <a:t>tion</a:t>
            </a:r>
            <a:endParaRPr lang="en-US" sz="8000" u="none" dirty="0">
              <a:solidFill>
                <a:srgbClr val="1B1B1B"/>
              </a:solidFill>
              <a:latin typeface="Aileron Heavy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E37735-608D-421A-AD7A-EB5C235BEA84}"/>
              </a:ext>
            </a:extLst>
          </p:cNvPr>
          <p:cNvGrpSpPr/>
          <p:nvPr/>
        </p:nvGrpSpPr>
        <p:grpSpPr>
          <a:xfrm>
            <a:off x="8305800" y="3009900"/>
            <a:ext cx="9700244" cy="5227287"/>
            <a:chOff x="7978156" y="1082056"/>
            <a:chExt cx="9700244" cy="5227287"/>
          </a:xfrm>
        </p:grpSpPr>
        <p:grpSp>
          <p:nvGrpSpPr>
            <p:cNvPr id="3" name="Group 3"/>
            <p:cNvGrpSpPr/>
            <p:nvPr/>
          </p:nvGrpSpPr>
          <p:grpSpPr>
            <a:xfrm>
              <a:off x="7978156" y="3977656"/>
              <a:ext cx="2331687" cy="233168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F78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1400837" y="4136883"/>
              <a:ext cx="6277563" cy="1442525"/>
              <a:chOff x="0" y="-19051"/>
              <a:chExt cx="8370084" cy="1923366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19051"/>
                <a:ext cx="8370084" cy="11302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380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1B1B1B"/>
                    </a:solidFill>
                    <a:latin typeface="IBM Plex Sans Bold"/>
                  </a:rPr>
                  <a:t>Focus on cash-cow and reduce abandoned carts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1467015"/>
                <a:ext cx="6931057" cy="4373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4% good ? Yes and No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7978156" y="1082056"/>
              <a:ext cx="2331687" cy="23316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F78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1400837" y="1241283"/>
              <a:ext cx="6125163" cy="2566433"/>
              <a:chOff x="0" y="-19051"/>
              <a:chExt cx="8166884" cy="3421910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0" y="-19051"/>
                <a:ext cx="8166884" cy="5575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380"/>
                  </a:lnSpc>
                  <a:spcBef>
                    <a:spcPct val="0"/>
                  </a:spcBef>
                </a:pPr>
                <a:r>
                  <a:rPr lang="en-US" sz="2800" dirty="0">
                    <a:solidFill>
                      <a:srgbClr val="1B1B1B"/>
                    </a:solidFill>
                    <a:latin typeface="IBM Plex Sans Bold"/>
                  </a:rPr>
                  <a:t>Personalization our value customers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118901"/>
                <a:ext cx="8166884" cy="22839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729"/>
                  </a:lnSpc>
                </a:pPr>
                <a:r>
                  <a:rPr lang="en-US" sz="2099" b="1" i="1" dirty="0">
                    <a:solidFill>
                      <a:srgbClr val="1B1B1B"/>
                    </a:solidFill>
                    <a:latin typeface="IBM Plex Sans"/>
                  </a:rPr>
                  <a:t>Make them feel valued by: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Offer personal discount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Upsell and cross-sell by purchase history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Personalized email: special date,..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endParaRPr lang="en-US" sz="2099" dirty="0">
                  <a:solidFill>
                    <a:srgbClr val="1B1B1B"/>
                  </a:solidFill>
                  <a:latin typeface="IBM Plex Sans"/>
                </a:endParaRPr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759852" y="4777512"/>
              <a:ext cx="768296" cy="731976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759852" y="1890992"/>
              <a:ext cx="768296" cy="713817"/>
            </a:xfrm>
            <a:prstGeom prst="rect">
              <a:avLst/>
            </a:prstGeom>
          </p:spPr>
        </p:pic>
      </p:grpSp>
      <p:pic>
        <p:nvPicPr>
          <p:cNvPr id="25" name="Picture 24" descr="A person wearing a crown&#10;&#10;Description automatically generated with medium confidence">
            <a:extLst>
              <a:ext uri="{FF2B5EF4-FFF2-40B4-BE49-F238E27FC236}">
                <a16:creationId xmlns:a16="http://schemas.microsoft.com/office/drawing/2014/main" id="{FC2E80F9-1FA4-4741-9DE8-D6ACD537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32" y="3818836"/>
            <a:ext cx="4805111" cy="3597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553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1B1B"/>
                </a:solidFill>
                <a:latin typeface="Aileron Heavy"/>
              </a:rPr>
              <a:t>Sale prediction model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E37735-608D-421A-AD7A-EB5C235BEA84}"/>
              </a:ext>
            </a:extLst>
          </p:cNvPr>
          <p:cNvGrpSpPr/>
          <p:nvPr/>
        </p:nvGrpSpPr>
        <p:grpSpPr>
          <a:xfrm>
            <a:off x="8305800" y="3009900"/>
            <a:ext cx="9700244" cy="5227287"/>
            <a:chOff x="7978156" y="1082056"/>
            <a:chExt cx="9700244" cy="5227287"/>
          </a:xfrm>
        </p:grpSpPr>
        <p:grpSp>
          <p:nvGrpSpPr>
            <p:cNvPr id="3" name="Group 3"/>
            <p:cNvGrpSpPr/>
            <p:nvPr/>
          </p:nvGrpSpPr>
          <p:grpSpPr>
            <a:xfrm>
              <a:off x="7978156" y="3977656"/>
              <a:ext cx="2331687" cy="233168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F78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1400837" y="4136883"/>
              <a:ext cx="6277563" cy="1442525"/>
              <a:chOff x="0" y="-19051"/>
              <a:chExt cx="8370084" cy="1923366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19051"/>
                <a:ext cx="8370084" cy="11302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380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1B1B1B"/>
                    </a:solidFill>
                    <a:latin typeface="IBM Plex Sans Bold"/>
                  </a:rPr>
                  <a:t>Focus on cash-cow and reduce abandoned carts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1467015"/>
                <a:ext cx="6931057" cy="4373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4% good ? Yes and No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7978156" y="1082056"/>
              <a:ext cx="2331687" cy="23316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F78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1400837" y="1241283"/>
              <a:ext cx="6125163" cy="2566433"/>
              <a:chOff x="0" y="-19051"/>
              <a:chExt cx="8166884" cy="3421910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0" y="-19051"/>
                <a:ext cx="8166884" cy="5575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380"/>
                  </a:lnSpc>
                  <a:spcBef>
                    <a:spcPct val="0"/>
                  </a:spcBef>
                </a:pPr>
                <a:r>
                  <a:rPr lang="en-US" sz="2800" dirty="0">
                    <a:solidFill>
                      <a:srgbClr val="1B1B1B"/>
                    </a:solidFill>
                    <a:latin typeface="IBM Plex Sans Bold"/>
                  </a:rPr>
                  <a:t>Personalization our value customers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118901"/>
                <a:ext cx="8166884" cy="22839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729"/>
                  </a:lnSpc>
                </a:pPr>
                <a:r>
                  <a:rPr lang="en-US" sz="2099" b="1" i="1" dirty="0">
                    <a:solidFill>
                      <a:srgbClr val="1B1B1B"/>
                    </a:solidFill>
                    <a:latin typeface="IBM Plex Sans"/>
                  </a:rPr>
                  <a:t>Make them feel valued by: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Offer personal discount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Upsell and cross-sell by purchase history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r>
                  <a:rPr lang="en-US" sz="2099" dirty="0">
                    <a:solidFill>
                      <a:srgbClr val="1B1B1B"/>
                    </a:solidFill>
                    <a:latin typeface="IBM Plex Sans"/>
                  </a:rPr>
                  <a:t>Personalized email: special date,..</a:t>
                </a:r>
              </a:p>
              <a:p>
                <a:pPr marL="342900" indent="-342900">
                  <a:lnSpc>
                    <a:spcPts val="2729"/>
                  </a:lnSpc>
                  <a:buFont typeface="Arial" panose="020B0604020202020204" pitchFamily="34" charset="0"/>
                  <a:buChar char="•"/>
                </a:pPr>
                <a:endParaRPr lang="en-US" sz="2099" dirty="0">
                  <a:solidFill>
                    <a:srgbClr val="1B1B1B"/>
                  </a:solidFill>
                  <a:latin typeface="IBM Plex Sans"/>
                </a:endParaRPr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759852" y="4777512"/>
              <a:ext cx="768296" cy="731976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759852" y="1890992"/>
              <a:ext cx="768296" cy="713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57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82715" y="1792225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161652" y="-2828925"/>
            <a:ext cx="5657850" cy="5657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55784" y="1789684"/>
            <a:ext cx="10812416" cy="1330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13800" u="none" dirty="0">
                <a:solidFill>
                  <a:srgbClr val="1B1B1B"/>
                </a:solidFill>
                <a:latin typeface="Aileron Heavy"/>
              </a:rPr>
              <a:t>Thank you!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767266" y="4945371"/>
            <a:ext cx="6156957" cy="615693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52500"/>
            <a:ext cx="18288000" cy="82296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801992" y="5320178"/>
            <a:ext cx="6378583" cy="2184400"/>
            <a:chOff x="0" y="0"/>
            <a:chExt cx="8504778" cy="2912533"/>
          </a:xfrm>
        </p:grpSpPr>
        <p:sp>
          <p:nvSpPr>
            <p:cNvPr id="4" name="TextBox 4"/>
            <p:cNvSpPr txBox="1"/>
            <p:nvPr/>
          </p:nvSpPr>
          <p:spPr>
            <a:xfrm>
              <a:off x="0" y="1277408"/>
              <a:ext cx="850477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1B1B1B"/>
                  </a:solidFill>
                  <a:latin typeface="Aileron Heavy"/>
                </a:rPr>
                <a:t>Agenda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50477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sng" dirty="0">
                  <a:solidFill>
                    <a:srgbClr val="1B1B1B"/>
                  </a:solidFill>
                  <a:latin typeface="IBM Plex Sans"/>
                </a:rPr>
                <a:t>What this report covers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96400" y="5293962"/>
            <a:ext cx="7189608" cy="2105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1B1B1B"/>
                </a:solidFill>
                <a:latin typeface="IBM Plex Sans"/>
              </a:rPr>
              <a:t>Company Overview</a:t>
            </a:r>
          </a:p>
          <a:p>
            <a:pPr marL="604520" lvl="1" indent="-302260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1B1B1B"/>
                </a:solidFill>
                <a:latin typeface="IBM Plex Sans"/>
              </a:rPr>
              <a:t>Highlight and key updates</a:t>
            </a:r>
          </a:p>
          <a:p>
            <a:pPr marL="604520" lvl="1" indent="-302260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1B1B1B"/>
                </a:solidFill>
                <a:latin typeface="IBM Plex Sans"/>
              </a:rPr>
              <a:t>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77A28-933C-4457-A0B2-C0EF025F4DFC}"/>
              </a:ext>
            </a:extLst>
          </p:cNvPr>
          <p:cNvSpPr txBox="1"/>
          <p:nvPr/>
        </p:nvSpPr>
        <p:spPr>
          <a:xfrm>
            <a:off x="5334000" y="1132514"/>
            <a:ext cx="8458200" cy="2823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0" lvl="1">
              <a:lnSpc>
                <a:spcPts val="5600"/>
              </a:lnSpc>
            </a:pPr>
            <a:r>
              <a:rPr lang="en-US" sz="4000" b="1" dirty="0">
                <a:solidFill>
                  <a:srgbClr val="1B1B1B"/>
                </a:solidFill>
                <a:latin typeface="IBM Plex Sans"/>
              </a:rPr>
              <a:t>Main goals:</a:t>
            </a:r>
          </a:p>
          <a:p>
            <a:pPr marL="873760" lvl="1" indent="-571500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B1B1B"/>
                </a:solidFill>
                <a:latin typeface="IBM Plex Sans"/>
              </a:rPr>
              <a:t>Identify main market</a:t>
            </a:r>
          </a:p>
          <a:p>
            <a:pPr marL="873760" lvl="1" indent="-571500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B1B1B"/>
                </a:solidFill>
                <a:latin typeface="IBM Plex Sans"/>
              </a:rPr>
              <a:t>Who are our valuable  customers</a:t>
            </a:r>
          </a:p>
          <a:p>
            <a:pPr marL="873760" lvl="1" indent="-571500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B1B1B"/>
                </a:solidFill>
                <a:latin typeface="IBM Plex Sans"/>
              </a:rPr>
              <a:t>Which products are “cash cow”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01000" y="0"/>
            <a:ext cx="10628346" cy="10287000"/>
          </a:xfrm>
          <a:prstGeom prst="rect">
            <a:avLst/>
          </a:prstGeom>
          <a:solidFill>
            <a:srgbClr val="F8FF78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201400" y="1028699"/>
            <a:ext cx="6156957" cy="615693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66800" y="495300"/>
            <a:ext cx="604873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1B1B"/>
                </a:solidFill>
                <a:latin typeface="Aileron Heavy"/>
              </a:rPr>
              <a:t>Company</a:t>
            </a:r>
          </a:p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1B1B1B"/>
                </a:solidFill>
                <a:latin typeface="Aileron Heavy"/>
              </a:rPr>
              <a:t>Overview</a:t>
            </a:r>
            <a:endParaRPr lang="en-US" sz="8000" u="none" dirty="0">
              <a:solidFill>
                <a:srgbClr val="1B1B1B"/>
              </a:solidFill>
              <a:latin typeface="Aileron Heavy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12243D4-E025-4EBD-95FA-DF51B1B42D39}"/>
              </a:ext>
            </a:extLst>
          </p:cNvPr>
          <p:cNvSpPr txBox="1"/>
          <p:nvPr/>
        </p:nvSpPr>
        <p:spPr>
          <a:xfrm>
            <a:off x="685800" y="4362358"/>
            <a:ext cx="7189608" cy="2823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5600"/>
              </a:lnSpc>
              <a:buFont typeface="Arial"/>
              <a:buChar char="•"/>
            </a:pPr>
            <a:r>
              <a:rPr lang="en-US" sz="4000" b="0" i="0" u="sng" dirty="0">
                <a:effectLst/>
                <a:latin typeface="Inter"/>
              </a:rPr>
              <a:t>UK-based</a:t>
            </a:r>
            <a:r>
              <a:rPr lang="en-US" sz="4000" b="0" i="0" dirty="0">
                <a:effectLst/>
                <a:latin typeface="Inter"/>
              </a:rPr>
              <a:t> and registered non-store online retail</a:t>
            </a:r>
          </a:p>
          <a:p>
            <a:pPr marL="604520" lvl="1" indent="-302260">
              <a:lnSpc>
                <a:spcPts val="5600"/>
              </a:lnSpc>
              <a:buFont typeface="Arial"/>
              <a:buChar char="•"/>
            </a:pPr>
            <a:r>
              <a:rPr lang="en-US" sz="4000" b="0" i="0" dirty="0">
                <a:effectLst/>
                <a:latin typeface="Inter"/>
              </a:rPr>
              <a:t>Occasion gifts</a:t>
            </a:r>
            <a:endParaRPr lang="en-US" sz="4000" dirty="0">
              <a:solidFill>
                <a:srgbClr val="1B1B1B"/>
              </a:solidFill>
              <a:latin typeface="IBM Plex Sans"/>
            </a:endParaRPr>
          </a:p>
          <a:p>
            <a:pPr marL="604520" lvl="1" indent="-302260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latin typeface="Inter"/>
              </a:rPr>
              <a:t>W</a:t>
            </a:r>
            <a:r>
              <a:rPr lang="en-US" sz="4000" b="0" i="0" dirty="0">
                <a:effectLst/>
                <a:latin typeface="Inter"/>
              </a:rPr>
              <a:t>holesalers.</a:t>
            </a:r>
            <a:endParaRPr lang="en-US" sz="4000" dirty="0">
              <a:solidFill>
                <a:srgbClr val="1B1B1B"/>
              </a:solidFill>
              <a:latin typeface="IBM Plex San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028D96D-DB6B-456E-9F70-0ACF6D96C946}"/>
              </a:ext>
            </a:extLst>
          </p:cNvPr>
          <p:cNvSpPr txBox="1"/>
          <p:nvPr/>
        </p:nvSpPr>
        <p:spPr>
          <a:xfrm>
            <a:off x="685800" y="7886700"/>
            <a:ext cx="7189608" cy="2105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0" lvl="1">
              <a:lnSpc>
                <a:spcPts val="5600"/>
              </a:lnSpc>
            </a:pPr>
            <a:r>
              <a:rPr lang="en-US" sz="3600" b="1" dirty="0">
                <a:solidFill>
                  <a:srgbClr val="1B1B1B"/>
                </a:solidFill>
                <a:latin typeface="Inter"/>
              </a:rPr>
              <a:t>Dataset</a:t>
            </a:r>
            <a:r>
              <a:rPr lang="en-US" sz="3600" dirty="0">
                <a:solidFill>
                  <a:srgbClr val="1B1B1B"/>
                </a:solidFill>
                <a:latin typeface="Inter"/>
              </a:rPr>
              <a:t>: </a:t>
            </a:r>
          </a:p>
          <a:p>
            <a:pPr marL="873760" lvl="1" indent="-571500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B1B1B"/>
                </a:solidFill>
                <a:latin typeface="Inter"/>
              </a:rPr>
              <a:t>All transactions</a:t>
            </a:r>
          </a:p>
          <a:p>
            <a:pPr marL="873760" lvl="1" indent="-571500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B1B1B"/>
                </a:solidFill>
                <a:latin typeface="Inter"/>
              </a:rPr>
              <a:t>01/12/2010 - 09/12/2011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8663715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1B1B"/>
                </a:solidFill>
                <a:latin typeface="Aileron Heavy"/>
              </a:rPr>
              <a:t>Highlights and Key Updates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290419" y="1014413"/>
            <a:ext cx="5968881" cy="1298111"/>
            <a:chOff x="0" y="-19050"/>
            <a:chExt cx="7958508" cy="1730816"/>
          </a:xfrm>
        </p:grpSpPr>
        <p:sp>
          <p:nvSpPr>
            <p:cNvPr id="4" name="TextBox 4"/>
            <p:cNvSpPr txBox="1"/>
            <p:nvPr/>
          </p:nvSpPr>
          <p:spPr>
            <a:xfrm>
              <a:off x="0" y="812800"/>
              <a:ext cx="7958508" cy="898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dirty="0">
                  <a:solidFill>
                    <a:srgbClr val="1B1B1B"/>
                  </a:solidFill>
                  <a:latin typeface="IBM Plex Sans"/>
                </a:rPr>
                <a:t>Identify our playground, answer “Which market should we target”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95850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sng" dirty="0">
                  <a:solidFill>
                    <a:srgbClr val="1B1B1B"/>
                  </a:solidFill>
                  <a:latin typeface="IBM Plex Sans"/>
                </a:rPr>
                <a:t>88.8 % customers live in UK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90419" y="3781719"/>
            <a:ext cx="6616581" cy="1595106"/>
            <a:chOff x="0" y="-19050"/>
            <a:chExt cx="8822108" cy="2126809"/>
          </a:xfrm>
        </p:grpSpPr>
        <p:sp>
          <p:nvSpPr>
            <p:cNvPr id="7" name="TextBox 7"/>
            <p:cNvSpPr txBox="1"/>
            <p:nvPr/>
          </p:nvSpPr>
          <p:spPr>
            <a:xfrm>
              <a:off x="26155" y="1208793"/>
              <a:ext cx="7958508" cy="898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dirty="0">
                  <a:solidFill>
                    <a:srgbClr val="1B1B1B"/>
                  </a:solidFill>
                  <a:latin typeface="IBM Plex Sans"/>
                </a:rPr>
                <a:t>Answer “Which time did we get more sale”, “When will we need discount”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822108" cy="1130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sng" dirty="0">
                  <a:solidFill>
                    <a:srgbClr val="1B1B1B"/>
                  </a:solidFill>
                  <a:latin typeface="IBM Plex Sans"/>
                </a:rPr>
                <a:t>Most transactions occurred from 10pm – 2pm on weekdays, mostly from Sep to Dec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90418" y="6743700"/>
            <a:ext cx="5982736" cy="1394775"/>
            <a:chOff x="0" y="-19049"/>
            <a:chExt cx="7976981" cy="1859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49"/>
              <a:ext cx="7958508" cy="1130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sng" dirty="0">
                  <a:solidFill>
                    <a:srgbClr val="1B1B1B"/>
                  </a:solidFill>
                  <a:latin typeface="IBM Plex Sans"/>
                </a:rPr>
                <a:t>Light Holders, </a:t>
              </a:r>
              <a:r>
                <a:rPr lang="en-US" sz="2600" b="1" u="sng" dirty="0" err="1">
                  <a:solidFill>
                    <a:srgbClr val="1B1B1B"/>
                  </a:solidFill>
                  <a:latin typeface="IBM Plex Sans"/>
                </a:rPr>
                <a:t>Cakestand</a:t>
              </a:r>
              <a:r>
                <a:rPr lang="en-US" sz="2600" b="1" u="sng" dirty="0">
                  <a:solidFill>
                    <a:srgbClr val="1B1B1B"/>
                  </a:solidFill>
                  <a:latin typeface="IBM Plex Sans"/>
                </a:rPr>
                <a:t>  3 Tier and </a:t>
              </a:r>
              <a:r>
                <a:rPr lang="en-US" sz="2600" b="1" u="sng" dirty="0" err="1">
                  <a:solidFill>
                    <a:srgbClr val="1B1B1B"/>
                  </a:solidFill>
                  <a:latin typeface="IBM Plex Sans"/>
                </a:rPr>
                <a:t>Retrospots</a:t>
              </a:r>
              <a:r>
                <a:rPr lang="en-US" sz="2600" b="1" u="sng" dirty="0">
                  <a:solidFill>
                    <a:srgbClr val="1B1B1B"/>
                  </a:solidFill>
                  <a:latin typeface="IBM Plex Sans"/>
                </a:rPr>
                <a:t> are main products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473" y="1403351"/>
              <a:ext cx="7958508" cy="43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dirty="0">
                  <a:solidFill>
                    <a:srgbClr val="1B1B1B"/>
                  </a:solidFill>
                  <a:latin typeface="IBM Plex Sans"/>
                </a:rPr>
                <a:t>Answer “Which products are our cash cow”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05400" y="4499327"/>
            <a:ext cx="4817044" cy="48170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8700" y="4523573"/>
            <a:ext cx="4817063" cy="481704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8352" b="-41648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9000"/>
          </a:blip>
          <a:srcRect t="27500" b="16250"/>
          <a:stretch>
            <a:fillRect/>
          </a:stretch>
        </p:blipFill>
        <p:spPr>
          <a:xfrm>
            <a:off x="17834" y="-342900"/>
            <a:ext cx="18288000" cy="10287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1290809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1B1B"/>
                </a:solidFill>
                <a:latin typeface="Aileron Heavy"/>
              </a:rPr>
              <a:t>Customer analysis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F6D552C-1942-4A95-A788-65AB88525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358536"/>
            <a:ext cx="8823395" cy="4264641"/>
          </a:xfrm>
          <a:prstGeom prst="rect">
            <a:avLst/>
          </a:prstGeom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B53833F7-740B-4C08-A3C5-41EF62C8B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857500"/>
            <a:ext cx="7097349" cy="5029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8CF23F-9E6E-484C-9F86-0BF811242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524" y="2705100"/>
            <a:ext cx="8836269" cy="574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9000"/>
          </a:blip>
          <a:srcRect t="27500" b="16250"/>
          <a:stretch>
            <a:fillRect/>
          </a:stretch>
        </p:blipFill>
        <p:spPr>
          <a:xfrm>
            <a:off x="17834" y="-342900"/>
            <a:ext cx="18288000" cy="10287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16192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1B1B"/>
                </a:solidFill>
                <a:latin typeface="Aileron Heavy"/>
              </a:rPr>
              <a:t>Who are biggest spenders?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F6D552C-1942-4A95-A788-65AB88525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3390900"/>
            <a:ext cx="8070115" cy="42646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3833F7-740B-4C08-A3C5-41EF62C8B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3065462"/>
            <a:ext cx="7097349" cy="46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0"/>
          <p:cNvGrpSpPr/>
          <p:nvPr/>
        </p:nvGrpSpPr>
        <p:grpSpPr>
          <a:xfrm>
            <a:off x="1028700" y="1028700"/>
            <a:ext cx="6998952" cy="1805013"/>
            <a:chOff x="0" y="0"/>
            <a:chExt cx="9331936" cy="2406685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"/>
              <a:ext cx="9331936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1B1B1B"/>
                  </a:solidFill>
                  <a:latin typeface="Aileron Heavy"/>
                </a:rPr>
                <a:t>Which time ?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860161"/>
              <a:ext cx="655149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sng" dirty="0">
                  <a:solidFill>
                    <a:srgbClr val="1B1B1B"/>
                  </a:solidFill>
                  <a:latin typeface="IBM Plex Sans"/>
                </a:rPr>
                <a:t>Per month/Per day/ Per hour</a:t>
              </a:r>
            </a:p>
          </p:txBody>
        </p:sp>
      </p:grpSp>
      <p:pic>
        <p:nvPicPr>
          <p:cNvPr id="44" name="Picture 43" descr="Chart, bar chart&#10;&#10;Description automatically generated">
            <a:extLst>
              <a:ext uri="{FF2B5EF4-FFF2-40B4-BE49-F238E27FC236}">
                <a16:creationId xmlns:a16="http://schemas.microsoft.com/office/drawing/2014/main" id="{02F21212-4786-46B5-A408-F17F4EDB6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423820"/>
            <a:ext cx="10743154" cy="6410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9742603-E174-4C20-82C5-88531A68BB7B}"/>
                  </a:ext>
                </a:extLst>
              </p14:cNvPr>
              <p14:cNvContentPartPr/>
              <p14:nvPr/>
            </p14:nvContentPartPr>
            <p14:xfrm>
              <a:off x="14884697" y="3090210"/>
              <a:ext cx="2710800" cy="2509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9742603-E174-4C20-82C5-88531A68BB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6697" y="3072210"/>
                <a:ext cx="2746440" cy="25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9563DB7-5113-4BF0-B565-6CBA5F41B15A}"/>
                  </a:ext>
                </a:extLst>
              </p14:cNvPr>
              <p14:cNvContentPartPr/>
              <p14:nvPr/>
            </p14:nvContentPartPr>
            <p14:xfrm>
              <a:off x="8162417" y="5080290"/>
              <a:ext cx="1605600" cy="1538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9563DB7-5113-4BF0-B565-6CBA5F41B1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4417" y="5062290"/>
                <a:ext cx="1641240" cy="157392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3">
            <a:extLst>
              <a:ext uri="{FF2B5EF4-FFF2-40B4-BE49-F238E27FC236}">
                <a16:creationId xmlns:a16="http://schemas.microsoft.com/office/drawing/2014/main" id="{7587CEE2-248F-45EB-8503-7EF333B0ABC3}"/>
              </a:ext>
            </a:extLst>
          </p:cNvPr>
          <p:cNvSpPr txBox="1"/>
          <p:nvPr/>
        </p:nvSpPr>
        <p:spPr>
          <a:xfrm>
            <a:off x="692503" y="4004821"/>
            <a:ext cx="6508939" cy="90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1B1B1B"/>
                </a:solidFill>
                <a:latin typeface="IBM Plex Sans Bold"/>
              </a:rPr>
              <a:t>Sep-Dec: good time to sell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2503" y="4004821"/>
            <a:ext cx="6508939" cy="312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1B1B1B"/>
                </a:solidFill>
                <a:latin typeface="IBM Plex Sans Bold"/>
              </a:rPr>
              <a:t>Sep-Dec: good time to sell</a:t>
            </a:r>
          </a:p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1B1B1B"/>
                </a:solidFill>
                <a:latin typeface="IBM Plex Sans Bold"/>
              </a:rPr>
              <a:t>Weekday: get more orders than weekend</a:t>
            </a:r>
          </a:p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endParaRPr lang="en-US" sz="2400" dirty="0">
              <a:solidFill>
                <a:srgbClr val="1B1B1B"/>
              </a:solidFill>
              <a:latin typeface="IBM Plex Sans Bold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1028700" y="1028700"/>
            <a:ext cx="6998952" cy="1805013"/>
            <a:chOff x="0" y="0"/>
            <a:chExt cx="9331936" cy="2406685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"/>
              <a:ext cx="9331936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1B1B1B"/>
                  </a:solidFill>
                  <a:latin typeface="Aileron Heavy"/>
                </a:rPr>
                <a:t>Which time ?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860161"/>
              <a:ext cx="655149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sng" dirty="0">
                  <a:solidFill>
                    <a:srgbClr val="1B1B1B"/>
                  </a:solidFill>
                  <a:latin typeface="IBM Plex Sans"/>
                </a:rPr>
                <a:t>Per month/Per day/ Per hour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2F21212-4786-46B5-A408-F17F4EDB6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1400" y="2877698"/>
            <a:ext cx="10743154" cy="55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0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2503" y="4004821"/>
            <a:ext cx="6508939" cy="423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1B1B1B"/>
                </a:solidFill>
                <a:latin typeface="IBM Plex Sans Bold"/>
              </a:rPr>
              <a:t>Sep-Dec: good time to sell</a:t>
            </a:r>
          </a:p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1B1B1B"/>
                </a:solidFill>
                <a:latin typeface="IBM Plex Sans Bold"/>
              </a:rPr>
              <a:t>Weekday: get more orders than weekend</a:t>
            </a:r>
          </a:p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1B1B1B"/>
                </a:solidFill>
                <a:latin typeface="IBM Plex Sans Bold"/>
              </a:rPr>
              <a:t>10AM – 2PM: more customers</a:t>
            </a:r>
          </a:p>
          <a:p>
            <a:pPr marL="457200" lvl="0" indent="-457200">
              <a:lnSpc>
                <a:spcPct val="300000"/>
              </a:lnSpc>
              <a:spcBef>
                <a:spcPct val="0"/>
              </a:spcBef>
              <a:buFont typeface="+mj-lt"/>
              <a:buAutoNum type="arabicPeriod"/>
            </a:pPr>
            <a:endParaRPr lang="en-US" sz="2400" dirty="0">
              <a:solidFill>
                <a:srgbClr val="1B1B1B"/>
              </a:solidFill>
              <a:latin typeface="IBM Plex Sans Bold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1028700" y="1028700"/>
            <a:ext cx="6998952" cy="1805013"/>
            <a:chOff x="0" y="0"/>
            <a:chExt cx="9331936" cy="2406685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"/>
              <a:ext cx="9331936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1B1B1B"/>
                  </a:solidFill>
                  <a:latin typeface="Aileron Heavy"/>
                </a:rPr>
                <a:t>Which time ?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860161"/>
              <a:ext cx="655149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sng" dirty="0">
                  <a:solidFill>
                    <a:srgbClr val="1B1B1B"/>
                  </a:solidFill>
                  <a:latin typeface="IBM Plex Sans"/>
                </a:rPr>
                <a:t>Per month/Per day/ Per hour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2F21212-4786-46B5-A408-F17F4EDB6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0675" y="2877698"/>
            <a:ext cx="10404604" cy="55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590</Words>
  <Application>Microsoft Office PowerPoint</Application>
  <PresentationFormat>Custom</PresentationFormat>
  <Paragraphs>111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IBM Plex Sans</vt:lpstr>
      <vt:lpstr>Inter</vt:lpstr>
      <vt:lpstr>Calibri</vt:lpstr>
      <vt:lpstr>Arial</vt:lpstr>
      <vt:lpstr>Aileron Heavy</vt:lpstr>
      <vt:lpstr>IBM Plex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VEF_Presentation</dc:title>
  <cp:lastModifiedBy>Doan Tris</cp:lastModifiedBy>
  <cp:revision>5</cp:revision>
  <dcterms:created xsi:type="dcterms:W3CDTF">2006-08-16T00:00:00Z</dcterms:created>
  <dcterms:modified xsi:type="dcterms:W3CDTF">2022-04-12T13:17:30Z</dcterms:modified>
  <dc:identifier>DAE9lXCzJLo</dc:identifier>
</cp:coreProperties>
</file>